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76" r:id="rId5"/>
    <p:sldId id="265" r:id="rId6"/>
    <p:sldId id="277" r:id="rId7"/>
    <p:sldId id="281" r:id="rId8"/>
    <p:sldId id="268" r:id="rId9"/>
    <p:sldId id="280" r:id="rId10"/>
    <p:sldId id="282" r:id="rId11"/>
    <p:sldId id="283" r:id="rId12"/>
    <p:sldId id="284" r:id="rId13"/>
    <p:sldId id="285" r:id="rId14"/>
    <p:sldId id="287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73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24808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gradFill flip="none" rotWithShape="1">
              <a:gsLst>
                <a:gs pos="67109">
                  <a:schemeClr val="accent6">
                    <a:lumMod val="60000"/>
                    <a:lumOff val="40000"/>
                  </a:schemeClr>
                </a:gs>
                <a:gs pos="47120">
                  <a:srgbClr val="92D050"/>
                </a:gs>
                <a:gs pos="20000">
                  <a:srgbClr val="FFFF00"/>
                </a:gs>
                <a:gs pos="100000">
                  <a:schemeClr val="bg2">
                    <a:tint val="100000"/>
                    <a:lumMod val="80000"/>
                  </a:schemeClr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8.7965851066966229E-3"/>
                  <c:y val="-2.728406407726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71579089804218E-2"/>
                  <c:y val="-2.5258304632818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768654275176778E-3"/>
                  <c:y val="-3.0706905581919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49509891959048E-2"/>
                  <c:y val="-3.404542352437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867887484053218E-2"/>
                  <c:y val="-4.535210373450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PowerPoint]Лист1'!$B$7:$F$7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'[Диаграмма в Microsoft PowerPoint]Лист1'!$B$8:$F$8</c:f>
              <c:numCache>
                <c:formatCode>General</c:formatCode>
                <c:ptCount val="5"/>
                <c:pt idx="0">
                  <c:v>2886</c:v>
                </c:pt>
                <c:pt idx="1">
                  <c:v>1369</c:v>
                </c:pt>
                <c:pt idx="2">
                  <c:v>1453</c:v>
                </c:pt>
                <c:pt idx="3">
                  <c:v>1380</c:v>
                </c:pt>
                <c:pt idx="4">
                  <c:v>1006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908224"/>
        <c:axId val="73909760"/>
        <c:axId val="0"/>
      </c:bar3DChart>
      <c:catAx>
        <c:axId val="73908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3909760"/>
        <c:crosses val="autoZero"/>
        <c:auto val="1"/>
        <c:lblAlgn val="ctr"/>
        <c:lblOffset val="100"/>
        <c:noMultiLvlLbl val="0"/>
      </c:catAx>
      <c:valAx>
        <c:axId val="7390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39082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>
      <a:outerShdw blurRad="50800" dist="50800" dir="5400000" algn="ctr" rotWithShape="0">
        <a:schemeClr val="bg1"/>
      </a:outerShdw>
    </a:effectLst>
    <a:scene3d>
      <a:camera prst="orthographicFront"/>
      <a:lightRig rig="threePt" dir="t"/>
    </a:scene3d>
    <a:sp3d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2" y="1406021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8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5" y="1915882"/>
            <a:ext cx="3639311" cy="2881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1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7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7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1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4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2" y="1920877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6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1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6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3" y="1651000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1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1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1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2">
                <a:tint val="80000"/>
                <a:lumMod val="100000"/>
              </a:schemeClr>
            </a:gs>
            <a:gs pos="100000">
              <a:schemeClr val="bg2">
                <a:tint val="10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74750"/>
            <a:ext cx="8755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технологическому и атомному надзору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І квартал 2019 года»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467544" y="22718"/>
            <a:ext cx="8676456" cy="11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3419872" y="6196358"/>
            <a:ext cx="2333600" cy="6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июня 2019 год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05064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Ростехнадзора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лександра Тихоновича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9" y="116429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429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" y="0"/>
            <a:ext cx="898468" cy="101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derksenod\Desktop\74490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" y="1700809"/>
            <a:ext cx="9173209" cy="482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16632"/>
            <a:ext cx="8100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Ростехнадзора осуществляет надзор за опасными производственными объектами магистрального трубопроводного транспорта общей протяженностью более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тыс. км.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rksenod\Desktop\map-rus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5" y="1188435"/>
            <a:ext cx="8848593" cy="41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94" y="2"/>
            <a:ext cx="9108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осуществляется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на территориях, входящих в состав Сибирского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Омской, Новосибирской, Томской,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 областей,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 и Республики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Алтай, но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территориях: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38" y="6025358"/>
            <a:ext cx="504056" cy="2978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738" y="4766686"/>
            <a:ext cx="504056" cy="2978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738" y="6435899"/>
            <a:ext cx="504056" cy="2978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4738" y="5602630"/>
            <a:ext cx="504056" cy="2978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66684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Тюменская область;</a:t>
            </a:r>
          </a:p>
          <a:p>
            <a:endParaRPr lang="ru-RU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Иркутская область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endParaRPr lang="ru-RU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Амурская область;</a:t>
            </a:r>
          </a:p>
          <a:p>
            <a:endParaRPr lang="ru-RU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Красноярский край;</a:t>
            </a:r>
          </a:p>
          <a:p>
            <a:endParaRPr lang="ru-RU" sz="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Республика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САХА (Якутия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738" y="5229202"/>
            <a:ext cx="504056" cy="297879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derksenod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12" y="11481"/>
            <a:ext cx="6152488" cy="6882755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rksenod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12" y="19337"/>
            <a:ext cx="5684944" cy="6835587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rksenod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12" y="4139514"/>
            <a:ext cx="5684944" cy="2314951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1884808"/>
          </a:xfr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41300" h="196850" prst="riblet"/>
            <a:bevelB w="107950" h="304800"/>
          </a:sp3d>
        </p:spPr>
        <p:txBody>
          <a:bodyPr/>
          <a:lstStyle/>
          <a:p>
            <a:pPr algn="ctr"/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контрольно-надзорная деятельность на объектах нефтедобычи, магистрального нефтепровода и </a:t>
            </a:r>
            <a:r>
              <a:rPr lang="ru-RU" sz="2600" dirty="0" err="1" smtClean="0">
                <a:solidFill>
                  <a:schemeClr val="bg2">
                    <a:lumMod val="50000"/>
                  </a:schemeClr>
                </a:solidFill>
              </a:rPr>
              <a:t>нефтепеработки</a:t>
            </a: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https://sm-news.ru/wp-content/uploads/2018/08/nefteprov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483768" cy="20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192.168.20.1\для обмена\04 Отдел разрешительной и контрольно-аналитической деятельности\Дерксен\Фото\SAM_3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0" y="4390934"/>
            <a:ext cx="3590821" cy="20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192.168.20.1\для обмена\04 Отдел разрешительной и контрольно-аналитической деятельности\Дерксен\Фото\SAM_36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64" y="4390934"/>
            <a:ext cx="3584736" cy="20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9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9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derksenod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" y="1313851"/>
            <a:ext cx="7294563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14526" y="1071330"/>
            <a:ext cx="2808312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класса - 40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- 57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 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поднадзорных систем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продуктопроводов составляет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12295 км.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771552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распределяются на: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магистральные нефтепроводы – 11261 км;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магистральные нефтепродуктопроводы – 1034 км.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1" y="36240"/>
            <a:ext cx="6875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поднадзорных объектов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9" y="698663"/>
            <a:ext cx="8434468" cy="575542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- 17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магистрального нефтепровода 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нефтепродуктопровода, из них: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– 14;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–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- 59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магистральных насосных станций нефтепроводов 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нефтепродуктопроводов, из них:  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–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17;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–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38;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ІІІ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–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резервуарных парка нефти 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нефтепродуктов, из них: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– 6;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–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15;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ІІІ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–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сливо-наливных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эстакад, из них: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– 3;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–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0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" y="449221"/>
            <a:ext cx="640272" cy="6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7" y="1988840"/>
            <a:ext cx="640272" cy="6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" y="3717032"/>
            <a:ext cx="640272" cy="6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" y="5157192"/>
            <a:ext cx="640272" cy="6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612" y="1484786"/>
            <a:ext cx="831641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Транснефть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Западная Сибирь» ПАО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Транснефть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Транснефть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Центральная Сибирь» ПАО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Транснефть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ООО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Транснефть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Восток» ПАО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Транснефть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ФГУП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Резервстрой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Росрезерва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ОАО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Томскнефть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ВНК-1;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ООО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«РН-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Ванкор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ПАО «Роснефть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ООО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Нефтетранспортная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компания»;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ООО «Анжерская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нефтегазовая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компания»;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ЗАО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«Восточно-Сибирская топливная компания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ООО «НПЗ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5180" y="783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организаций, эксплуатирующих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производственные объекты магистрального трубопроводного транспорта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rksenod\Desktop\к слайдам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42" y="2780928"/>
            <a:ext cx="2132366" cy="64807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soilcenter.ru/files/blog/1213/rosnef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27150"/>
            <a:ext cx="1885150" cy="106039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ko-tek.ru/upload/iblock/fe1/fe1630071e7a67fdd165895a40ed1c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36" y="4221088"/>
            <a:ext cx="1656184" cy="1260541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825" y="11663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нарушения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выявляемые по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проводимых контрольно-надзорных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556792"/>
            <a:ext cx="85116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пересматриваются технологические регламенты на эксплуатацию опасного производственного объекта в соответствии Федеральных норм и правил в области промышленной безопасности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знаки обозначающие трассу магистрального трубопровода и  дорожные знаки в местах пересечения трубопроводов с автомобильными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дорогами;</a:t>
            </a:r>
          </a:p>
          <a:p>
            <a:pPr marL="285750" indent="-285750">
              <a:buFontTx/>
              <a:buChar char="-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выполняется вырубка кустарниковой растительности в охранной зоне магистрального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трубопровода;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124744"/>
            <a:ext cx="8799647" cy="0"/>
          </a:xfrm>
          <a:prstGeom prst="line">
            <a:avLst/>
          </a:prstGeom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30" y="117907"/>
            <a:ext cx="50813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КАК ДЕЛАТЬ НУЖНО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http://pngimg.com/uploads/exclamation_mark/exclamation_mark_PNG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"/>
            <a:ext cx="1149167" cy="99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622" y="2955946"/>
            <a:ext cx="8211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 осуществляется производственный контроль за соблюдением требований промышленной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 промышленной безопасностью, которые позволяют самостоятельно своевременно выявлять  нарушения требований промышленной безопасности, разрабатывать соответственные действенные мероприятия, направленные на устранение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derksenod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2" y="1441952"/>
            <a:ext cx="2665777" cy="8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177918" y="888889"/>
            <a:ext cx="2736304" cy="207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98547" y="984954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выявляемых нарушений требований промышленной безопасности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251749" y="1128170"/>
            <a:ext cx="648072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791135" y="1646991"/>
            <a:ext cx="1638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1" y="2959370"/>
            <a:ext cx="640272" cy="6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0" y="4437112"/>
            <a:ext cx="640272" cy="6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623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контрольно-надзорной деятельности на объектах нефтедобычи и нефтепереработки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 2019 года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604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71 проверка,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361 нарушение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административных наказаний, в том числе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 предупреждения в отношении юридических лиц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административное наказание в виде приостановления деятельности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3 мес.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- 2 административных наказания в виде приостановления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7949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rksenod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2990829"/>
            <a:ext cx="4145632" cy="38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5" y="1412776"/>
            <a:ext cx="9144000" cy="1512168"/>
          </a:xfr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41300" h="196850" prst="riblet"/>
            <a:bevelB w="107950" h="304800"/>
          </a:sp3d>
        </p:spPr>
        <p:txBody>
          <a:bodyPr/>
          <a:lstStyle/>
          <a:p>
            <a:pPr algn="ctr"/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подготовка объектов электроэнергетики и теплоснабжения к работе в осенне-зимнем периоде</a:t>
            </a:r>
          </a:p>
        </p:txBody>
      </p:sp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rusdozor.ru/wp-content/uploads/2018/02/w1056h594fill-2-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7" y="4726107"/>
            <a:ext cx="3807581" cy="2141765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photos.wikimapia.org/p/00/00/56/61/38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2" y="2999890"/>
            <a:ext cx="26638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kaltan.net/files/images/%D0%93%D0%A0%D0%AD%D0%A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90" y="4867926"/>
            <a:ext cx="3210205" cy="1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yugs.ru/images/cms/data/novosti/2013/novosti_goroda/08/yurma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007469"/>
            <a:ext cx="2617529" cy="17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" y="4046209"/>
            <a:ext cx="1962942" cy="11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69" y="0"/>
            <a:ext cx="3566749" cy="296640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8717" y="0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400" b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24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2019 </a:t>
            </a:r>
            <a:r>
              <a:rPr lang="ru-RU" sz="2400" b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1628801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3879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10849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электросетевых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теплосетевых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313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километров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линий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тысяч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километров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км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5840269" y="1027700"/>
            <a:ext cx="41240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2852936"/>
            <a:ext cx="157972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09601"/>
            <a:ext cx="1811696" cy="13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1884040" cy="12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erksenod\Desktop\РАЗНОЕ\2017г\ПУБЛИЧНЫЕ\Подготовка к публичному меропр - 2\9. Презентация Управления\Для создания презентации\Красивые фото\Омск, котло\Главный корпус и дымовые трубы СП КР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5" y="5394513"/>
            <a:ext cx="1968901" cy="13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контроля подготовки объектов электроэнергетики и теплоснабжения к работе в осенне-зимний период (ОЗП) 2018-2019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проверено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862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энергоснабжающих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Алтайский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 и Республика Алтай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Кемеровская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Новосибирская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347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Омская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Томская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121.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5013176"/>
            <a:ext cx="6480720" cy="163121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оценки готовности к ОЗП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гг.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535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на поднадзорной Сибирскому управлению территории муниципальных образований 423 (79%) признаны готовыми к ОЗП и 112 (21%) не готовыми к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ОЗП.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7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роблемные вопросы, выявленные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ОЗП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2018-2019 гг.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4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изношенность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 тепловых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вследствие не проведения ремонтных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нормативного запаса топлива, либо сжигание непроектного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4" y="1340768"/>
            <a:ext cx="399178" cy="4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9" y="2343699"/>
            <a:ext cx="399178" cy="4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2" y="3429000"/>
            <a:ext cx="399178" cy="4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0597"/>
            <a:ext cx="2483768" cy="22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07885"/>
            <a:ext cx="2520280" cy="219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biz.a42.ru/images/lenta/74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07885"/>
            <a:ext cx="3281784" cy="219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6" y="100390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и подготовки к ОЗП объектов электросетевого хозяйства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2756" y="2492896"/>
            <a:ext cx="7911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(резервного) источника электроснабжения, что при отключении основного питания,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остановке всей системы теплоснабжения.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ремонтных работ на котельных, осуществляющих теплоснабжение населения. </a:t>
            </a:r>
          </a:p>
        </p:txBody>
      </p:sp>
      <p:pic>
        <p:nvPicPr>
          <p:cNvPr id="4" name="Picture 4" descr="https://im0-tub-ru.yandex.net/i?id=d188a74b78b2cd98eb419a7c3e37eaa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" y="16226"/>
            <a:ext cx="22303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6" y="2552666"/>
            <a:ext cx="717672" cy="7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odemniki-viva.ru/wp-content/uploads/2018/04/check-mark-png-httpwwwclkercomclipart-40html-13027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4" y="3624823"/>
            <a:ext cx="717672" cy="7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0283"/>
            <a:ext cx="884379" cy="9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6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352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платежной дисциплины потребителей электрической и тепловой энергии, и природного газа перед гарантирующими поставщиками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829472"/>
            <a:ext cx="6235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статьям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9.22 и 14.61 КоАП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Сибирским управлением Ростехнадзора привлечено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и должностных лица, на сумму более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 рублей.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rsn-msk.ru/files/news/news_1512539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7513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64" y="1008112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Проверка </a:t>
            </a:r>
            <a:r>
              <a:rPr lang="ru-RU" sz="2800" dirty="0">
                <a:latin typeface="Arial Black" panose="020B0A04020102020204" pitchFamily="34" charset="0"/>
              </a:rPr>
              <a:t>знаний в области энергетического надзора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0563" y="2132856"/>
            <a:ext cx="6806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знаний проводится в соответствии с графиками, которые размещаются не позднее чем, за 10 дней до назначенной даты проведения проверки знаний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im0-tub-ru.yandex.net/i?id=d188a74b78b2cd98eb419a7c3e37eaa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26" y="0"/>
            <a:ext cx="22303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07682"/>
            <a:ext cx="7848872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оборудованы места для проверки знаний в области энергетического надзора в шести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городах:</a:t>
            </a:r>
          </a:p>
          <a:p>
            <a:endParaRPr lang="ru-RU" sz="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 - г. Новокузнецк;</a:t>
            </a:r>
          </a:p>
          <a:p>
            <a:endParaRPr lang="ru-RU" sz="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 - районные центры: Куйбышев, Карасук, Черепаново, Татарск, Ордынское;</a:t>
            </a:r>
          </a:p>
          <a:p>
            <a:endParaRPr lang="ru-RU" sz="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 - г. Бийск, г. Рубцовск, г. Яровое.</a:t>
            </a:r>
            <a:endParaRPr lang="ru-RU" sz="2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6310" y="6094166"/>
            <a:ext cx="3334918" cy="646331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http://usib.gosnadzor.ru/activity/attestation/index.php</a:t>
            </a:r>
            <a:endParaRPr lang="ru-RU" b="1" dirty="0"/>
          </a:p>
        </p:txBody>
      </p:sp>
      <p:pic>
        <p:nvPicPr>
          <p:cNvPr id="7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27" y="5862227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82" y="6079757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0283"/>
            <a:ext cx="884379" cy="9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1728" y="250907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общая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это безопасная и безаварийная работа. </a:t>
            </a:r>
          </a:p>
        </p:txBody>
      </p:sp>
      <p:pic>
        <p:nvPicPr>
          <p:cNvPr id="3" name="Picture 2" descr="C:\Users\derksenod\Desktop\РАЗНОЕ\по диаграммам\фоны\af507d0c0ab335873ce6fb4db7c89ad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2387894"/>
            <a:ext cx="1442695" cy="14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/>
          </p:cNvSpPr>
          <p:nvPr/>
        </p:nvSpPr>
        <p:spPr bwMode="auto">
          <a:xfrm>
            <a:off x="588334" y="116632"/>
            <a:ext cx="82321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25"/>
            <a:ext cx="945095" cy="10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17" y="620688"/>
            <a:ext cx="1656184" cy="187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2277836"/>
            <a:ext cx="5984875" cy="2330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derksenod\Desktop\по диаграммам\фоны\Fashion-Puzzl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08" y="-1"/>
            <a:ext cx="1897496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49401"/>
              </p:ext>
            </p:extLst>
          </p:nvPr>
        </p:nvGraphicFramePr>
        <p:xfrm>
          <a:off x="1115616" y="1124744"/>
          <a:ext cx="7200800" cy="4824536"/>
        </p:xfrm>
        <a:graphic>
          <a:graphicData uri="http://schemas.openxmlformats.org/drawingml/2006/table">
            <a:tbl>
              <a:tblPr/>
              <a:tblGrid>
                <a:gridCol w="564048"/>
                <a:gridCol w="5319664"/>
                <a:gridCol w="1317088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количество проверок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4513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1511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21069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11447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административных наказаний, в том числе: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2955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административный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штраф, кол-во наложенных штрафов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2610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1651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наложенных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94230,4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взысканных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41268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приостановление деятельности 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2"/>
                          </a:solidFill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362876"/>
              </p:ext>
            </p:extLst>
          </p:nvPr>
        </p:nvGraphicFramePr>
        <p:xfrm>
          <a:off x="1115616" y="116632"/>
          <a:ext cx="7200800" cy="931738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313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8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надзорной деятельности Сибирского управления </a:t>
                      </a:r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Ростехнадзора за 3 месяцев 2019 г.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" y="1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3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rksenod\Desktop\по диаграммам\фоны\Fashion-Puzzl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08" y="-1"/>
            <a:ext cx="1249424" cy="16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40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показателях работы надзоров </a:t>
            </a:r>
            <a:endParaRPr lang="ru-RU" sz="20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месяцев 2019 г.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47229"/>
              </p:ext>
            </p:extLst>
          </p:nvPr>
        </p:nvGraphicFramePr>
        <p:xfrm>
          <a:off x="1" y="1019070"/>
          <a:ext cx="9144001" cy="5691591"/>
        </p:xfrm>
        <a:graphic>
          <a:graphicData uri="http://schemas.openxmlformats.org/drawingml/2006/table">
            <a:tbl>
              <a:tblPr/>
              <a:tblGrid>
                <a:gridCol w="484693"/>
                <a:gridCol w="2090178"/>
                <a:gridCol w="1045089"/>
                <a:gridCol w="746492"/>
                <a:gridCol w="1045089"/>
                <a:gridCol w="1119738"/>
                <a:gridCol w="1119738"/>
                <a:gridCol w="671843"/>
                <a:gridCol w="821141"/>
              </a:tblGrid>
              <a:tr h="369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№№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Вид надзора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Сумма  штрафов, </a:t>
                      </a:r>
                      <a:endParaRPr lang="ru-RU" sz="1200" b="1" i="0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инспекторов (факт)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административ</a:t>
                      </a:r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ных</a:t>
                      </a:r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административ</a:t>
                      </a:r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ных</a:t>
                      </a:r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приостановок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наложенных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взысканных 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Уголь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1511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11447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1651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54998,0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21837,0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Маркшейдерский </a:t>
                      </a:r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контроль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548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2346,0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733,0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Руда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533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835,0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580,0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Взрывчатые </a:t>
                      </a:r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материалы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2515,0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2095,0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Магистральный  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трубопроводный </a:t>
                      </a:r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241,8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220,9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Газ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267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471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4842,0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1780,0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Транспортирование </a:t>
                      </a:r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ОВ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Металлургия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159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3772,0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Подъемные </a:t>
                      </a:r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сооружения (+ </a:t>
                      </a:r>
                      <a:endParaRPr lang="ru-RU" sz="1200" b="0" i="0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ТРЭП</a:t>
                      </a:r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518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2270,0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2023,0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Нефтехимия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3590,0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2690,0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Нефтегазодобыча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510,0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Химия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1648,0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54,0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ОПК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Котлонадзор 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613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4357,0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1821,0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Растительное </a:t>
                      </a:r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сырье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1060,0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Энергонадзор</a:t>
                      </a:r>
                      <a:endParaRPr lang="ru-RU" sz="1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1776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4953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477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5094,6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3242,1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Гидротехнические </a:t>
                      </a:r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сооружения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703,0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487,0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Строительный </a:t>
                      </a:r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надзор (+ </a:t>
                      </a:r>
                      <a:endParaRPr lang="ru-RU" sz="1200" b="0" i="0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Надзор </a:t>
                      </a:r>
                      <a:r>
                        <a:rPr lang="ru-RU" sz="1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 СРО)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145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953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5386,0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2985,0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326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4513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21069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2610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94230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41268</a:t>
                      </a:r>
                    </a:p>
                  </a:txBody>
                  <a:tcPr marL="4095" marR="4095" marT="40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0"/>
            <a:ext cx="801777" cy="90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2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8743" y="116632"/>
            <a:ext cx="8856983" cy="93610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поднадзорных предприятиях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9571" y="1196754"/>
            <a:ext cx="8083051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предостережений о недопустимости нарушения обязательных требований действующего законодательства без взаимодействия с юридическим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лицом;</a:t>
            </a:r>
          </a:p>
          <a:p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поднадзорных организаций об основных, наиболее часто встречающихся нарушениях, выявленных при проверках на объектах энергетики путем размещения информации на официальном интернет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сайте;</a:t>
            </a:r>
          </a:p>
          <a:p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Сибирским управлением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обсуждений в рамках реализации приоритетной программы «Реформа контрольно-надзорной деятельности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2" y="5991758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79" y="583714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966" y="5889697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«Официальный сайт»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http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://www.usib.gosnadzor.ru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07504" y="1203693"/>
            <a:ext cx="792088" cy="757667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11966" y="2483980"/>
            <a:ext cx="792088" cy="757667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25657" y="4077072"/>
            <a:ext cx="792088" cy="757667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" y="10209"/>
            <a:ext cx="931640" cy="10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1638195"/>
            <a:ext cx="7776864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 – 45 предостережений;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2019 г. – 30 предостережений.</a:t>
            </a:r>
          </a:p>
        </p:txBody>
      </p:sp>
    </p:spTree>
    <p:extLst>
      <p:ext uri="{BB962C8B-B14F-4D97-AF65-F5344CB8AC3E}">
        <p14:creationId xmlns:p14="http://schemas.microsoft.com/office/powerpoint/2010/main" val="29535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-17182"/>
            <a:ext cx="8316415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поднадзорных Сибирскому управлению объектах,  допущено </a:t>
            </a:r>
            <a:r>
              <a:rPr lang="ru-RU" sz="20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случая причинения вреда жизни, здоровью граждан, из которых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смертельным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исходом.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8" y="1268760"/>
            <a:ext cx="9150400" cy="50167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21.11.2018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 филиале «Забайкальский» АО «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Оборонэнерго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работ по обрезке деревьев мастер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выпал из люльки крана-манипулятора.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05.01.2019 г.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скончался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больнице.</a:t>
            </a:r>
          </a:p>
          <a:p>
            <a:endParaRPr lang="ru-RU" sz="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04.02.2019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 АО «Шахта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Алексиевская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конвейерном стволе при производстве работ по демонтажу секции перегружателя проходческого комбайна электрослесарь получил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травму несовместимую с жизнью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смертельный.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08.02.2019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 ООО «Шахта им. С.Д.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Тихова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 угля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повышенным выделением газа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метана. 1 смертельный.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12.02.2019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 ООО «УК «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Талдинская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АО «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Талдинское-Кыргайское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произошел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вывал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угля из груди забоя. 1 смертельный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05.03.2019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 ООО «Разрез Восточный»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монтаже гусеничной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ленты экскаватора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Komatsu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PC-1250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смертельно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 слесарь по ремонту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подрядной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 Восточное ООО «Современные горные технологии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12.03.2019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 ООО «Шахтоуправление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Карагайлинское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отслоение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угля с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призабойного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смертельный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16.03.2019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 ООО «Западно-Сибирский металлургический комбинат»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выброс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расплава свинца из плавильной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установки. 1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смертельный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" y="-17184"/>
            <a:ext cx="936105" cy="1015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://pngimg.com/uploads/exclamation_mark/exclamation_mark_PNG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30" y="2"/>
            <a:ext cx="1149167" cy="99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Аварии, допущенные на объектах поднадзорных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Ростехнадзора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763" y="1388543"/>
            <a:ext cx="3577555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февраля 2019 г.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«Обогатительная фабрика «Коксовая»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Прокопьевск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16018"/>
            <a:ext cx="45720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 галереи ленточного конвейера с последующим переходом открытого огня на соседние галереи ленточных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конвейеров.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пожара металлоконструкции галерей ленточных конвейеров деформировались и разрушились под воздействием высокой температуры.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54557" y="1423212"/>
            <a:ext cx="3652052" cy="116955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2019 г.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Сибсвязьстрой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Омск)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4583" y="5316018"/>
            <a:ext cx="45720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выгрузке груза из кузова автомобиля при помощи крана-манипулятора произошло разрушение узла крепления опорно-поворотного устройства крана, отрыв стрелы и падение ее на строительную площадку, машинист крана получил тяжелые травмы. Авария, разрушение технического устройства.</a:t>
            </a:r>
          </a:p>
        </p:txBody>
      </p:sp>
      <p:pic>
        <p:nvPicPr>
          <p:cNvPr id="5122" name="Picture 2" descr="C:\Users\derksenod\Desktop\IMG-20190211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3" y="2616015"/>
            <a:ext cx="3577555" cy="26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57" y="2560143"/>
            <a:ext cx="3652052" cy="273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inetru.net/wp-content/uploads/2018/09/numbers-printable-04-1-1024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07" y="1388542"/>
            <a:ext cx="493222" cy="4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tarotwrozby.pl/wp-content/uploads/2017/08/two-1181082_19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13" y="1367475"/>
            <a:ext cx="535356" cy="5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5042" y="159565"/>
            <a:ext cx="8741433" cy="610363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аварий: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3009" y="769928"/>
            <a:ext cx="81824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производства работ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проектной документации,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прошла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необходимые согласования и получила экспертные оценки, а также утверждена первыми руководителями предприятий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должный уровень производственного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8" y="891537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7" y="1772818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6" y="3933058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9789" y="5157193"/>
            <a:ext cx="8164211" cy="1200329"/>
          </a:xfrm>
          <a:prstGeom prst="rect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допускаемые при производстве работ, которые приводят в итоге к авариям и несчастным случаям, характерны для большинства предприятий.</a:t>
            </a:r>
          </a:p>
        </p:txBody>
      </p:sp>
      <p:pic>
        <p:nvPicPr>
          <p:cNvPr id="14" name="Picture 2" descr="http://pngimg.com/uploads/exclamation_mark/exclamation_mark_PNG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57" y="5157194"/>
            <a:ext cx="1149167" cy="99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" y="0"/>
            <a:ext cx="898468" cy="101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0358" y="0"/>
            <a:ext cx="8386701" cy="93610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плановых проверок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2015 по 2019 гг.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524110"/>
              </p:ext>
            </p:extLst>
          </p:nvPr>
        </p:nvGraphicFramePr>
        <p:xfrm>
          <a:off x="323528" y="764704"/>
          <a:ext cx="8513531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2411760" y="1196752"/>
            <a:ext cx="1224136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663550" y="2636912"/>
            <a:ext cx="242061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84168" y="2636912"/>
            <a:ext cx="172819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08304" y="2488542"/>
            <a:ext cx="1008112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65 %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1230</TotalTime>
  <Words>1717</Words>
  <Application>Microsoft Office PowerPoint</Application>
  <PresentationFormat>Экран (4:3)</PresentationFormat>
  <Paragraphs>430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контрольно-надзорная деятельность на объектах нефтедобычи, магистрального нефтепровода и нефтепеработки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объектов электроэнергетики и теплоснабжения к работе в осенне-зимнем периоде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77</cp:revision>
  <cp:lastPrinted>2018-08-29T03:42:11Z</cp:lastPrinted>
  <dcterms:created xsi:type="dcterms:W3CDTF">2018-08-28T01:49:55Z</dcterms:created>
  <dcterms:modified xsi:type="dcterms:W3CDTF">2019-06-21T07:02:08Z</dcterms:modified>
</cp:coreProperties>
</file>